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5" r:id="rId3"/>
    <p:sldId id="284" r:id="rId4"/>
    <p:sldId id="257" r:id="rId5"/>
    <p:sldId id="269" r:id="rId6"/>
    <p:sldId id="262" r:id="rId7"/>
    <p:sldId id="264" r:id="rId8"/>
    <p:sldId id="267" r:id="rId9"/>
    <p:sldId id="272" r:id="rId10"/>
    <p:sldId id="274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D88D79-8415-4348-96E8-4BC27E2E9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65704-67FB-4DCE-8AE7-FB5451D4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3C145E-D7AC-4261-8A3E-29CDBA1D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7585E-8797-4CA6-AFEB-9AB34829C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F1F465-523F-4130-97E1-D241D6CD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61532-2F76-4BCE-9263-4D3F19A2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1E1FC-B2B8-4848-AFB3-B52BD5FA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D9763-820E-461A-8696-9DD06CBD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29BD86-1D76-47CF-B755-D2DB5353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F88B1-521C-4E7B-B272-E10DC278E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11F52-4306-494C-8342-6192B7ADD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41E865-BCEF-43D5-8C8E-5C2C3DF0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755650" y="3643314"/>
            <a:ext cx="7704138" cy="2449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Музеи мира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14290"/>
            <a:ext cx="4249737" cy="114300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5700" b="1" dirty="0"/>
              <a:t>Уффици</a:t>
            </a:r>
          </a:p>
        </p:txBody>
      </p:sp>
      <p:pic>
        <p:nvPicPr>
          <p:cNvPr id="114692" name="Picture 4" descr="5039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3846512" cy="5832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1571612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Уффици </a:t>
            </a:r>
            <a:r>
              <a:rPr lang="ru-RU" dirty="0" smtClean="0"/>
              <a:t>во Флоренции, картинная галерея, одна из крупнейших в Италии. Размещена в здании, построенном для правительственных канцелярий (1560–1585,архитекторы </a:t>
            </a:r>
            <a:r>
              <a:rPr lang="ru-RU" b="1" dirty="0" smtClean="0"/>
              <a:t>Дж.</a:t>
            </a:r>
            <a:r>
              <a:rPr lang="ru-RU" dirty="0" smtClean="0"/>
              <a:t> </a:t>
            </a:r>
            <a:r>
              <a:rPr lang="ru-RU" b="1" dirty="0" smtClean="0"/>
              <a:t>Вазари</a:t>
            </a:r>
            <a:r>
              <a:rPr lang="ru-RU" dirty="0" smtClean="0"/>
              <a:t> и Б. </a:t>
            </a:r>
            <a:r>
              <a:rPr lang="ru-RU" dirty="0" err="1" smtClean="0"/>
              <a:t>Буонталенти</a:t>
            </a:r>
            <a:r>
              <a:rPr lang="ru-RU" dirty="0" smtClean="0"/>
              <a:t>). Основана в 1575 на базе коллекций рода Медичи.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Русский му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35937" cy="5035550"/>
          </a:xfrm>
          <a:prstGeom prst="rect">
            <a:avLst/>
          </a:prstGeom>
          <a:noFill/>
        </p:spPr>
      </p:pic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sz="4800" b="1" dirty="0"/>
              <a:t>Русский музей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92919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центре Санкт-Петербурга на площади Искусств расположено </a:t>
            </a:r>
            <a:r>
              <a:rPr lang="ru-RU" dirty="0" smtClean="0"/>
              <a:t>величественное здание с классическим </a:t>
            </a:r>
            <a:r>
              <a:rPr lang="ru-RU" dirty="0" err="1" smtClean="0"/>
              <a:t>восьмиколонным</a:t>
            </a:r>
            <a:r>
              <a:rPr lang="ru-RU" dirty="0" smtClean="0"/>
              <a:t> портиком - бывший Михайловский дворец, построенный выдающимся русским зодчим К. И. Росси в 1819-1825 гг. Здесь в 1898 году был открыт Русский музей, который наряду с Третьяковской галереей является крупнейшим собранием отечественного изобразительного искусства.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Третьяк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7058025" cy="4778375"/>
          </a:xfrm>
          <a:prstGeom prst="rect">
            <a:avLst/>
          </a:prstGeom>
          <a:noFill/>
        </p:spPr>
      </p:pic>
      <p:sp>
        <p:nvSpPr>
          <p:cNvPr id="196616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Государственная Третьяковская галерея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7200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тихом Лаврушинском переулке стоит здание, которое хорошо знают и москвичи, и гости столицы. Это Третьяковская галерея, или Третьяковка. Художественная галерея носит имя своего основателя - просвещенного московского купца Павла Михайловича Третьякова (1832-1898), который, коллекционируя произведения отечественного искусства, более 30 лет работал над созданием общедоступного музея русской национальной школы живописи.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504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4194175" cy="5832475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xfrm>
            <a:off x="4932363" y="3068638"/>
            <a:ext cx="3846512" cy="1143000"/>
          </a:xfrm>
        </p:spPr>
        <p:txBody>
          <a:bodyPr/>
          <a:lstStyle/>
          <a:p>
            <a:r>
              <a:rPr lang="ru-RU" sz="5500" b="1"/>
              <a:t>Эрмитаж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Эрмитаж</a:t>
            </a:r>
            <a:r>
              <a:rPr lang="ru-RU" dirty="0" smtClean="0"/>
              <a:t>, Государственный Эрмитаж</a:t>
            </a:r>
            <a:r>
              <a:rPr lang="ru-RU" b="1" dirty="0" smtClean="0"/>
              <a:t> </a:t>
            </a:r>
            <a:r>
              <a:rPr lang="ru-RU" dirty="0" smtClean="0"/>
              <a:t>в Санкт-Петербурге, один из крупнейших художественных и культурно-исторических музеев мира. Основан в 1764 императрицей Екатериной II;.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i="1">
                <a:latin typeface="Blackadder ITC" pitchFamily="82" charset="0"/>
              </a:rPr>
              <a:t>		</a:t>
            </a:r>
            <a:r>
              <a:rPr lang="ru-RU" sz="4000" b="1" i="1">
                <a:latin typeface="Blackadder ITC" pitchFamily="82" charset="0"/>
              </a:rPr>
              <a:t>Это чудное здание и грядущее художественное учреждение способны овладеть всеми силами души, составляя для его творца и отраду, и гордость, и предмет самой чистой и сильной любви.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000" b="1" i="1">
              <a:latin typeface="Blackadder ITC" pitchFamily="8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i="1">
                <a:latin typeface="Blackadder ITC" pitchFamily="82" charset="0"/>
              </a:rPr>
              <a:t>				И. В. Цветаев, 1903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r>
              <a:rPr lang="ru-RU" sz="5100" b="1" dirty="0"/>
              <a:t>Британский музей</a:t>
            </a:r>
            <a:endParaRPr lang="ru-RU" sz="5100" dirty="0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561657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428868"/>
            <a:ext cx="300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Британский музей</a:t>
            </a:r>
            <a:r>
              <a:rPr lang="ru-RU" dirty="0" smtClean="0"/>
              <a:t> в Лондоне, один из крупнейших музеев мира. Основан в 1753. В </a:t>
            </a:r>
            <a:r>
              <a:rPr lang="ru-RU" b="1" dirty="0" smtClean="0"/>
              <a:t>Британском музее </a:t>
            </a:r>
            <a:r>
              <a:rPr lang="ru-RU" dirty="0" smtClean="0"/>
              <a:t>хранятся памятники искусства, культуры и истории Древнего Египта и Месопотамии, Древней Греции и Древнего Рима.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5143504" y="214290"/>
            <a:ext cx="3770313" cy="1143000"/>
          </a:xfrm>
        </p:spPr>
        <p:txBody>
          <a:bodyPr/>
          <a:lstStyle/>
          <a:p>
            <a:r>
              <a:rPr lang="ru-RU" sz="5300" dirty="0"/>
              <a:t>	</a:t>
            </a:r>
            <a:r>
              <a:rPr lang="ru-RU" sz="5100" b="1" dirty="0">
                <a:latin typeface="Castellar" pitchFamily="18" charset="0"/>
              </a:rPr>
              <a:t>Лувр</a:t>
            </a:r>
            <a:r>
              <a:rPr lang="ru-RU" sz="5300" dirty="0"/>
              <a:t> </a:t>
            </a:r>
          </a:p>
        </p:txBody>
      </p:sp>
      <p:pic>
        <p:nvPicPr>
          <p:cNvPr id="108548" name="Picture 4" descr="5017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4406900" cy="576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1428736"/>
            <a:ext cx="30718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ru-RU" dirty="0" smtClean="0"/>
              <a:t>Лувр в Париже, памятник архитектуры и один из крупнейших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ru-RU" dirty="0" smtClean="0"/>
              <a:t>художественных музеев мира.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sz="4600" b="1" dirty="0"/>
              <a:t>Метрополитен-музей</a:t>
            </a:r>
            <a:endParaRPr lang="ru-RU" sz="4600" dirty="0"/>
          </a:p>
        </p:txBody>
      </p:sp>
      <p:pic>
        <p:nvPicPr>
          <p:cNvPr id="98310" name="Picture 6" descr="5019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6515100" cy="47513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2000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Метрополитен-музей</a:t>
            </a:r>
            <a:r>
              <a:rPr lang="ru-RU" dirty="0" smtClean="0"/>
              <a:t> в Нью-Йорке, художественное собрание, крупнейшее в США</a:t>
            </a:r>
            <a:r>
              <a:rPr lang="ru-RU" b="1" dirty="0" smtClean="0"/>
              <a:t> </a:t>
            </a:r>
            <a:r>
              <a:rPr lang="ru-RU" dirty="0" smtClean="0"/>
              <a:t>и одно из крупнейших в мире. Основан в 1870 на базе частных коллекций, переданных в дар музею, открыт в 1872.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5022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6983412" cy="3911600"/>
          </a:xfrm>
          <a:prstGeom prst="rect">
            <a:avLst/>
          </a:prstGeom>
          <a:noFill/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300" b="1" dirty="0"/>
              <a:t/>
            </a:r>
            <a:br>
              <a:rPr lang="ru-RU" sz="4300" b="1" dirty="0"/>
            </a:br>
            <a:r>
              <a:rPr lang="ru-RU" sz="4300" b="1" dirty="0"/>
              <a:t/>
            </a:r>
            <a:br>
              <a:rPr lang="ru-RU" sz="4300" b="1" dirty="0"/>
            </a:br>
            <a:r>
              <a:rPr lang="ru-RU" sz="4300" b="1" dirty="0"/>
              <a:t/>
            </a:r>
            <a:br>
              <a:rPr lang="ru-RU" sz="4300" b="1" dirty="0"/>
            </a:br>
            <a:r>
              <a:rPr lang="ru-RU" sz="4300" b="1" dirty="0"/>
              <a:t>Музей изобразительных искусств имени А.С.</a:t>
            </a:r>
            <a:r>
              <a:rPr lang="ru-RU" sz="4300" dirty="0"/>
              <a:t> </a:t>
            </a:r>
            <a:r>
              <a:rPr lang="ru-RU" sz="4300" b="1" dirty="0"/>
              <a:t>Пушкина</a:t>
            </a:r>
            <a:endParaRPr lang="ru-RU" sz="4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92919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Музей изобразительных искусств имени А.С.</a:t>
            </a:r>
            <a:r>
              <a:rPr lang="ru-RU" dirty="0" smtClean="0"/>
              <a:t> 	</a:t>
            </a:r>
            <a:r>
              <a:rPr lang="ru-RU" b="1" dirty="0" smtClean="0"/>
              <a:t>Пушкина</a:t>
            </a:r>
            <a:r>
              <a:rPr lang="ru-RU" dirty="0" smtClean="0"/>
              <a:t> в Москве, второе по значению в России (после </a:t>
            </a:r>
            <a:r>
              <a:rPr lang="ru-RU" b="1" dirty="0" smtClean="0"/>
              <a:t>Эрмитажа</a:t>
            </a:r>
            <a:r>
              <a:rPr lang="ru-RU" dirty="0" smtClean="0"/>
              <a:t> в Санкт-Петербурге) собрание зарубежного изобразительного искусства. Создан по инициативе профессора И.В. Цветаева на основе Кабинета изящных искусств Московского университета как Музей слепков; до 1937 именовался Музеем изящных искусств.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5219700" y="285728"/>
            <a:ext cx="39243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Национальная галерея</a:t>
            </a:r>
            <a:endParaRPr lang="ru-RU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ru-RU" b="1"/>
              <a:t>				Национальная галерея</a:t>
            </a:r>
            <a:r>
              <a:rPr lang="ru-RU"/>
              <a:t> </a:t>
            </a:r>
          </a:p>
          <a:p>
            <a:pPr lvl="4">
              <a:buFontTx/>
              <a:buNone/>
            </a:pPr>
            <a:r>
              <a:rPr lang="ru-RU"/>
              <a:t>				в Лондоне</a:t>
            </a:r>
          </a:p>
        </p:txBody>
      </p:sp>
      <p:pic>
        <p:nvPicPr>
          <p:cNvPr id="106500" name="Picture 4" descr="502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4840288" cy="57610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1571612"/>
            <a:ext cx="3357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Национальная галерея</a:t>
            </a:r>
            <a:r>
              <a:rPr lang="ru-RU" dirty="0" smtClean="0"/>
              <a:t> в Лондоне, одно из лучших в мире собраний западноевропейской живописи. Основана в 1824 на базе коллекции Дж. Дж. </a:t>
            </a:r>
            <a:r>
              <a:rPr lang="ru-RU" dirty="0" err="1" smtClean="0"/>
              <a:t>Ангерстайна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sz="5100" b="1" dirty="0"/>
              <a:t>Прадо</a:t>
            </a:r>
          </a:p>
        </p:txBody>
      </p:sp>
      <p:pic>
        <p:nvPicPr>
          <p:cNvPr id="112644" name="Picture 4" descr="503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6108700" cy="4911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500702"/>
            <a:ext cx="8429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Прадо</a:t>
            </a:r>
            <a:r>
              <a:rPr lang="ru-RU" dirty="0" smtClean="0"/>
              <a:t>, </a:t>
            </a:r>
            <a:r>
              <a:rPr lang="ru-RU" b="1" dirty="0" smtClean="0"/>
              <a:t>Национальный музей живописи и скульптуры Прадо</a:t>
            </a:r>
            <a:r>
              <a:rPr lang="ru-RU" dirty="0" smtClean="0"/>
              <a:t>, в Мадриде, один из крупнейших художественных музеев мира. Основан в 1819 на базе королевских коллекций.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388</TotalTime>
  <Words>312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Blackadder ITC</vt:lpstr>
      <vt:lpstr>Castellar</vt:lpstr>
      <vt:lpstr>Comic Sans MS</vt:lpstr>
      <vt:lpstr>Изящная</vt:lpstr>
      <vt:lpstr>Слайд 1</vt:lpstr>
      <vt:lpstr>Эрмитаж</vt:lpstr>
      <vt:lpstr>Слайд 3</vt:lpstr>
      <vt:lpstr>Британский музей</vt:lpstr>
      <vt:lpstr> Лувр </vt:lpstr>
      <vt:lpstr>Метрополитен-музей</vt:lpstr>
      <vt:lpstr>   Музей изобразительных искусств имени А.С. Пушкина</vt:lpstr>
      <vt:lpstr>Национальная галерея</vt:lpstr>
      <vt:lpstr>Прадо</vt:lpstr>
      <vt:lpstr> Уффици</vt:lpstr>
      <vt:lpstr>Русский музей</vt:lpstr>
      <vt:lpstr>Государственная Третьяковская галерея</vt:lpstr>
    </vt:vector>
  </TitlesOfParts>
  <Company>Гимназия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 №5</dc:creator>
  <cp:lastModifiedBy>1</cp:lastModifiedBy>
  <cp:revision>13</cp:revision>
  <dcterms:created xsi:type="dcterms:W3CDTF">2006-04-06T13:40:03Z</dcterms:created>
  <dcterms:modified xsi:type="dcterms:W3CDTF">2009-03-31T15:23:40Z</dcterms:modified>
</cp:coreProperties>
</file>